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78" r:id="rId25"/>
    <p:sldId id="284" r:id="rId26"/>
    <p:sldId id="285" r:id="rId27"/>
    <p:sldId id="286" r:id="rId28"/>
    <p:sldId id="287" r:id="rId29"/>
    <p:sldId id="288" r:id="rId30"/>
    <p:sldId id="280" r:id="rId31"/>
    <p:sldId id="281" r:id="rId32"/>
    <p:sldId id="283" r:id="rId33"/>
    <p:sldId id="282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B6E"/>
    <a:srgbClr val="BFBFBF"/>
    <a:srgbClr val="555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40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04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0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67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500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015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4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65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3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6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67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292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08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04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52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06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38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453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300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04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84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86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27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70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3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298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92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678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310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40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31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535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762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85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67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5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0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1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8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" TargetMode="External"/><Relationship Id="rId3" Type="http://schemas.openxmlformats.org/officeDocument/2006/relationships/hyperlink" Target="http://www.cookbook-r.com/" TargetMode="External"/><Relationship Id="rId7" Type="http://schemas.openxmlformats.org/officeDocument/2006/relationships/hyperlink" Target="https://www.datacamp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graph-gallery.com/" TargetMode="External"/><Relationship Id="rId5" Type="http://schemas.openxmlformats.org/officeDocument/2006/relationships/hyperlink" Target="https://blog.revolutionanalytics.com/" TargetMode="External"/><Relationship Id="rId4" Type="http://schemas.openxmlformats.org/officeDocument/2006/relationships/hyperlink" Target="https://www.statmethods.net/r-tutorial/index.html" TargetMode="External"/><Relationship Id="rId9" Type="http://schemas.openxmlformats.org/officeDocument/2006/relationships/hyperlink" Target="https://www.r-project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hyperlink" Target="https://heads.ku.dk/" TargetMode="External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1.jpeg"/><Relationship Id="rId12" Type="http://schemas.openxmlformats.org/officeDocument/2006/relationships/hyperlink" Target="https://cran.r-project.org/web/packages/Epi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2.gif"/><Relationship Id="rId5" Type="http://schemas.openxmlformats.org/officeDocument/2006/relationships/image" Target="../media/image59.png"/><Relationship Id="rId10" Type="http://schemas.openxmlformats.org/officeDocument/2006/relationships/hyperlink" Target="https://cran.r-project.org/web/packages/survminer/survminer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rviews.rstudio.com/2017/09/25/survival-analysis-with-r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"/><Relationship Id="rId13" Type="http://schemas.openxmlformats.org/officeDocument/2006/relationships/image" Target="../media/image71.tif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5.tif"/><Relationship Id="rId12" Type="http://schemas.openxmlformats.org/officeDocument/2006/relationships/image" Target="../media/image70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"/><Relationship Id="rId11" Type="http://schemas.openxmlformats.org/officeDocument/2006/relationships/image" Target="../media/image69.tif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tif"/><Relationship Id="rId4" Type="http://schemas.openxmlformats.org/officeDocument/2006/relationships/hyperlink" Target="https://keras.rstudio.com/" TargetMode="External"/><Relationship Id="rId9" Type="http://schemas.openxmlformats.org/officeDocument/2006/relationships/image" Target="../media/image67.tif"/><Relationship Id="rId1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jpe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3.png"/><Relationship Id="rId3" Type="http://schemas.openxmlformats.org/officeDocument/2006/relationships/image" Target="../media/image72.png"/><Relationship Id="rId7" Type="http://schemas.openxmlformats.org/officeDocument/2006/relationships/image" Target="../media/image85.jpeg"/><Relationship Id="rId12" Type="http://schemas.openxmlformats.org/officeDocument/2006/relationships/image" Target="../media/image89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jpeg"/><Relationship Id="rId10" Type="http://schemas.openxmlformats.org/officeDocument/2006/relationships/hyperlink" Target="https://keras.rstudio.com/" TargetMode="External"/><Relationship Id="rId4" Type="http://schemas.openxmlformats.org/officeDocument/2006/relationships/image" Target="../media/image73.png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R"/>
          <p:cNvSpPr txBox="1"/>
          <p:nvPr/>
        </p:nvSpPr>
        <p:spPr>
          <a:xfrm>
            <a:off x="2026586" y="8701330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60331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416758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518103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.</a:t>
            </a:r>
            <a:r>
              <a:rPr dirty="0" err="1"/>
              <a:t>Rmd</a:t>
            </a:r>
            <a:endParaRPr dirty="0"/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3190339"/>
            <a:ext cx="41374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043EB3-5A5A-A001-BA98-E217C361182D}"/>
              </a:ext>
            </a:extLst>
          </p:cNvPr>
          <p:cNvGrpSpPr/>
          <p:nvPr/>
        </p:nvGrpSpPr>
        <p:grpSpPr>
          <a:xfrm>
            <a:off x="8210970" y="9618653"/>
            <a:ext cx="1905001" cy="1905003"/>
            <a:chOff x="8210970" y="9618653"/>
            <a:chExt cx="1905001" cy="1905003"/>
          </a:xfrm>
        </p:grpSpPr>
        <p:sp>
          <p:nvSpPr>
            <p:cNvPr id="577" name="Oval 70"/>
            <p:cNvSpPr/>
            <p:nvPr/>
          </p:nvSpPr>
          <p:spPr>
            <a:xfrm>
              <a:off x="8210970" y="9618653"/>
              <a:ext cx="1905001" cy="1905003"/>
            </a:xfrm>
            <a:prstGeom prst="ellipse">
              <a:avLst/>
            </a:prstGeom>
            <a:solidFill>
              <a:srgbClr val="4578A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8771704" y="9962040"/>
              <a:ext cx="783533" cy="121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72" y="0"/>
                    <a:pt x="0" y="3086"/>
                    <a:pt x="0" y="6983"/>
                  </a:cubicBezTo>
                  <a:cubicBezTo>
                    <a:pt x="0" y="9420"/>
                    <a:pt x="2009" y="11693"/>
                    <a:pt x="5274" y="12992"/>
                  </a:cubicBezTo>
                  <a:cubicBezTo>
                    <a:pt x="5274" y="13967"/>
                    <a:pt x="5274" y="13967"/>
                    <a:pt x="5274" y="13967"/>
                  </a:cubicBezTo>
                  <a:cubicBezTo>
                    <a:pt x="5274" y="14617"/>
                    <a:pt x="6279" y="15266"/>
                    <a:pt x="7535" y="15266"/>
                  </a:cubicBezTo>
                  <a:cubicBezTo>
                    <a:pt x="14316" y="15266"/>
                    <a:pt x="14316" y="15266"/>
                    <a:pt x="14316" y="15266"/>
                  </a:cubicBezTo>
                  <a:cubicBezTo>
                    <a:pt x="15572" y="15266"/>
                    <a:pt x="16577" y="14617"/>
                    <a:pt x="16577" y="13967"/>
                  </a:cubicBezTo>
                  <a:cubicBezTo>
                    <a:pt x="16577" y="12992"/>
                    <a:pt x="16577" y="12992"/>
                    <a:pt x="16577" y="12992"/>
                  </a:cubicBezTo>
                  <a:cubicBezTo>
                    <a:pt x="19591" y="11693"/>
                    <a:pt x="21600" y="9420"/>
                    <a:pt x="21600" y="6983"/>
                  </a:cubicBezTo>
                  <a:cubicBezTo>
                    <a:pt x="21600" y="3086"/>
                    <a:pt x="16828" y="0"/>
                    <a:pt x="10800" y="0"/>
                  </a:cubicBezTo>
                  <a:close/>
                  <a:moveTo>
                    <a:pt x="14819" y="11856"/>
                  </a:moveTo>
                  <a:cubicBezTo>
                    <a:pt x="14316" y="12018"/>
                    <a:pt x="14316" y="12180"/>
                    <a:pt x="14316" y="12505"/>
                  </a:cubicBezTo>
                  <a:cubicBezTo>
                    <a:pt x="14316" y="13805"/>
                    <a:pt x="14316" y="13805"/>
                    <a:pt x="14316" y="13805"/>
                  </a:cubicBezTo>
                  <a:cubicBezTo>
                    <a:pt x="12056" y="13805"/>
                    <a:pt x="12056" y="13805"/>
                    <a:pt x="12056" y="13805"/>
                  </a:cubicBezTo>
                  <a:cubicBezTo>
                    <a:pt x="12056" y="9582"/>
                    <a:pt x="12056" y="9582"/>
                    <a:pt x="12056" y="9582"/>
                  </a:cubicBezTo>
                  <a:cubicBezTo>
                    <a:pt x="15070" y="7471"/>
                    <a:pt x="15070" y="7471"/>
                    <a:pt x="15070" y="7471"/>
                  </a:cubicBezTo>
                  <a:cubicBezTo>
                    <a:pt x="15572" y="7308"/>
                    <a:pt x="15572" y="6821"/>
                    <a:pt x="15070" y="6496"/>
                  </a:cubicBezTo>
                  <a:cubicBezTo>
                    <a:pt x="14819" y="6171"/>
                    <a:pt x="14065" y="6171"/>
                    <a:pt x="13563" y="6496"/>
                  </a:cubicBezTo>
                  <a:cubicBezTo>
                    <a:pt x="10800" y="8283"/>
                    <a:pt x="10800" y="8283"/>
                    <a:pt x="10800" y="8283"/>
                  </a:cubicBezTo>
                  <a:cubicBezTo>
                    <a:pt x="8037" y="6496"/>
                    <a:pt x="8037" y="6496"/>
                    <a:pt x="8037" y="6496"/>
                  </a:cubicBezTo>
                  <a:cubicBezTo>
                    <a:pt x="7535" y="6171"/>
                    <a:pt x="7033" y="6171"/>
                    <a:pt x="6530" y="6496"/>
                  </a:cubicBezTo>
                  <a:cubicBezTo>
                    <a:pt x="6028" y="6821"/>
                    <a:pt x="6028" y="7308"/>
                    <a:pt x="6530" y="7471"/>
                  </a:cubicBezTo>
                  <a:cubicBezTo>
                    <a:pt x="9795" y="9582"/>
                    <a:pt x="9795" y="9582"/>
                    <a:pt x="9795" y="9582"/>
                  </a:cubicBezTo>
                  <a:cubicBezTo>
                    <a:pt x="9795" y="13805"/>
                    <a:pt x="9795" y="13805"/>
                    <a:pt x="9795" y="13805"/>
                  </a:cubicBezTo>
                  <a:cubicBezTo>
                    <a:pt x="7535" y="13805"/>
                    <a:pt x="7535" y="13805"/>
                    <a:pt x="7535" y="13805"/>
                  </a:cubicBezTo>
                  <a:cubicBezTo>
                    <a:pt x="7535" y="12505"/>
                    <a:pt x="7535" y="12505"/>
                    <a:pt x="7535" y="12505"/>
                  </a:cubicBezTo>
                  <a:cubicBezTo>
                    <a:pt x="7535" y="12180"/>
                    <a:pt x="7284" y="12018"/>
                    <a:pt x="6781" y="11856"/>
                  </a:cubicBezTo>
                  <a:cubicBezTo>
                    <a:pt x="4019" y="10881"/>
                    <a:pt x="2260" y="9095"/>
                    <a:pt x="2260" y="6983"/>
                  </a:cubicBezTo>
                  <a:cubicBezTo>
                    <a:pt x="2260" y="3898"/>
                    <a:pt x="6028" y="1299"/>
                    <a:pt x="10800" y="1299"/>
                  </a:cubicBezTo>
                  <a:cubicBezTo>
                    <a:pt x="15572" y="1299"/>
                    <a:pt x="19340" y="3898"/>
                    <a:pt x="19340" y="6983"/>
                  </a:cubicBezTo>
                  <a:cubicBezTo>
                    <a:pt x="19340" y="9095"/>
                    <a:pt x="17581" y="10881"/>
                    <a:pt x="14819" y="11856"/>
                  </a:cubicBezTo>
                  <a:close/>
                  <a:moveTo>
                    <a:pt x="14819" y="18352"/>
                  </a:moveTo>
                  <a:cubicBezTo>
                    <a:pt x="7033" y="18352"/>
                    <a:pt x="7033" y="18352"/>
                    <a:pt x="7033" y="18352"/>
                  </a:cubicBezTo>
                  <a:cubicBezTo>
                    <a:pt x="6279" y="18352"/>
                    <a:pt x="5777" y="18677"/>
                    <a:pt x="5777" y="19002"/>
                  </a:cubicBezTo>
                  <a:cubicBezTo>
                    <a:pt x="5777" y="19326"/>
                    <a:pt x="6279" y="19651"/>
                    <a:pt x="7033" y="19651"/>
                  </a:cubicBezTo>
                  <a:cubicBezTo>
                    <a:pt x="8540" y="19651"/>
                    <a:pt x="8540" y="19651"/>
                    <a:pt x="8540" y="19651"/>
                  </a:cubicBezTo>
                  <a:cubicBezTo>
                    <a:pt x="8540" y="20138"/>
                    <a:pt x="8540" y="20138"/>
                    <a:pt x="8540" y="20138"/>
                  </a:cubicBezTo>
                  <a:cubicBezTo>
                    <a:pt x="8540" y="20950"/>
                    <a:pt x="9544" y="21600"/>
                    <a:pt x="10800" y="21600"/>
                  </a:cubicBezTo>
                  <a:cubicBezTo>
                    <a:pt x="12056" y="21600"/>
                    <a:pt x="13312" y="20950"/>
                    <a:pt x="13312" y="20138"/>
                  </a:cubicBezTo>
                  <a:cubicBezTo>
                    <a:pt x="13312" y="19651"/>
                    <a:pt x="13312" y="19651"/>
                    <a:pt x="13312" y="19651"/>
                  </a:cubicBezTo>
                  <a:cubicBezTo>
                    <a:pt x="14819" y="19651"/>
                    <a:pt x="14819" y="19651"/>
                    <a:pt x="14819" y="19651"/>
                  </a:cubicBezTo>
                  <a:cubicBezTo>
                    <a:pt x="15321" y="19651"/>
                    <a:pt x="15823" y="19326"/>
                    <a:pt x="15823" y="19002"/>
                  </a:cubicBezTo>
                  <a:cubicBezTo>
                    <a:pt x="15823" y="18677"/>
                    <a:pt x="15321" y="18352"/>
                    <a:pt x="14819" y="18352"/>
                  </a:cubicBezTo>
                  <a:close/>
                  <a:moveTo>
                    <a:pt x="14819" y="16078"/>
                  </a:moveTo>
                  <a:cubicBezTo>
                    <a:pt x="7033" y="16078"/>
                    <a:pt x="7033" y="16078"/>
                    <a:pt x="7033" y="16078"/>
                  </a:cubicBezTo>
                  <a:cubicBezTo>
                    <a:pt x="6279" y="16078"/>
                    <a:pt x="5777" y="16403"/>
                    <a:pt x="5777" y="16890"/>
                  </a:cubicBezTo>
                  <a:cubicBezTo>
                    <a:pt x="5777" y="17215"/>
                    <a:pt x="6279" y="17540"/>
                    <a:pt x="7033" y="17540"/>
                  </a:cubicBezTo>
                  <a:cubicBezTo>
                    <a:pt x="14819" y="17540"/>
                    <a:pt x="14819" y="17540"/>
                    <a:pt x="14819" y="17540"/>
                  </a:cubicBezTo>
                  <a:cubicBezTo>
                    <a:pt x="15321" y="17540"/>
                    <a:pt x="15823" y="17215"/>
                    <a:pt x="15823" y="16890"/>
                  </a:cubicBezTo>
                  <a:cubicBezTo>
                    <a:pt x="15823" y="16403"/>
                    <a:pt x="15321" y="16078"/>
                    <a:pt x="14819" y="160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79" name="TIPS…"/>
          <p:cNvSpPr/>
          <p:nvPr/>
        </p:nvSpPr>
        <p:spPr>
          <a:xfrm>
            <a:off x="423563" y="9050963"/>
            <a:ext cx="6969341" cy="4124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r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TIPS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Arrows</a:t>
            </a:r>
            <a:r>
              <a:rPr lang="en-US" dirty="0"/>
              <a:t> </a:t>
            </a:r>
            <a:r>
              <a:rPr dirty="0"/>
              <a:t>    to find the code you ran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studio tips: view, diagnostics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Auto-complete with tab</a:t>
            </a:r>
          </a:p>
          <a:p>
            <a: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r"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R-cheat sheets (</a:t>
            </a:r>
            <a:r>
              <a:rPr u="sng" dirty="0"/>
              <a:t>https://rstudio.com/resources/</a:t>
            </a:r>
            <a:endParaRPr lang="en-US" u="sng" dirty="0"/>
          </a:p>
          <a:p>
            <a:pPr algn="r"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 err="1"/>
              <a:t>cheatsheets</a:t>
            </a:r>
            <a:r>
              <a:rPr u="sng" dirty="0"/>
              <a:t>/</a:t>
            </a:r>
            <a:r>
              <a:rPr dirty="0"/>
              <a:t>)</a:t>
            </a:r>
          </a:p>
        </p:txBody>
      </p:sp>
      <p:grpSp>
        <p:nvGrpSpPr>
          <p:cNvPr id="582" name="Group"/>
          <p:cNvGrpSpPr/>
          <p:nvPr/>
        </p:nvGrpSpPr>
        <p:grpSpPr>
          <a:xfrm>
            <a:off x="3065677" y="9663191"/>
            <a:ext cx="377297" cy="265333"/>
            <a:chOff x="0" y="0"/>
            <a:chExt cx="402969" cy="265331"/>
          </a:xfrm>
        </p:grpSpPr>
        <p:sp>
          <p:nvSpPr>
            <p:cNvPr id="580" name="Arrow 11"/>
            <p:cNvSpPr/>
            <p:nvPr/>
          </p:nvSpPr>
          <p:spPr>
            <a:xfrm rot="16200000">
              <a:off x="-32781" y="32780"/>
              <a:ext cx="265332" cy="19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1" name="Arrow 11"/>
            <p:cNvSpPr/>
            <p:nvPr/>
          </p:nvSpPr>
          <p:spPr>
            <a:xfrm rot="5400000">
              <a:off x="170419" y="32780"/>
              <a:ext cx="265332" cy="19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585" name="Screen Shot 2015-04-30 at 2.03.06 PM.png" descr="Screen Shot 2015-04-30 at 2.03.06 PM.png"/>
          <p:cNvPicPr>
            <a:picLocks noChangeAspect="1"/>
          </p:cNvPicPr>
          <p:nvPr/>
        </p:nvPicPr>
        <p:blipFill>
          <a:blip r:embed="rId3"/>
          <a:srcRect l="821" t="22021" r="93478" b="61720"/>
          <a:stretch>
            <a:fillRect/>
          </a:stretch>
        </p:blipFill>
        <p:spPr>
          <a:xfrm>
            <a:off x="2815107" y="10985214"/>
            <a:ext cx="212454" cy="2359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86" name="Screen Shot 2015-04-30 at 2.12.16 PM.png" descr="Screen Shot 2015-04-30 at 2.12.16 PM.png"/>
          <p:cNvPicPr>
            <a:picLocks noChangeAspect="1"/>
          </p:cNvPicPr>
          <p:nvPr/>
        </p:nvPicPr>
        <p:blipFill>
          <a:blip r:embed="rId4"/>
          <a:srcRect l="186" t="14620" r="95503" b="74810"/>
          <a:stretch>
            <a:fillRect/>
          </a:stretch>
        </p:blipFill>
        <p:spPr>
          <a:xfrm>
            <a:off x="3094004" y="10985213"/>
            <a:ext cx="231511" cy="2362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2" animBg="1" advAuto="0"/>
      <p:bldP spid="559" grpId="3" animBg="1" advAuto="0"/>
      <p:bldP spid="563" grpId="1" animBg="1" advAuto="0"/>
      <p:bldP spid="568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animBg="1" advAuto="0"/>
      <p:bldP spid="608" grpId="2" animBg="1" advAuto="0"/>
      <p:bldP spid="61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5374272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https://rseek.org/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4"/>
            </a:endParaR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273251" y="7193628"/>
            <a:ext cx="4768918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https://github.com/trending/r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5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https://stackoverflow.com/</a:t>
            </a:r>
            <a:endParaRPr lang="en-US" u="sng"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questions/tagged/r</a:t>
            </a:r>
            <a:r>
              <a:rPr dirty="0"/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6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http://r-statistics.co/Top50-Ggplot2-Visualizations-MasterList-R-Code.html</a:t>
            </a:r>
            <a:r>
              <a:rPr dirty="0"/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https://www.r-bloggers.com/best-books-to-learn-r-programming/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8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https://www.coursera.org/</a:t>
            </a:r>
            <a:r>
              <a:rPr dirty="0"/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3" name="9"/>
          <p:cNvSpPr txBox="1"/>
          <p:nvPr/>
        </p:nvSpPr>
        <p:spPr>
          <a:xfrm>
            <a:off x="374649" y="13190339"/>
            <a:ext cx="102366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763D9-7C7B-98A0-B5E7-B5081AF50DA8}"/>
              </a:ext>
            </a:extLst>
          </p:cNvPr>
          <p:cNvSpPr txBox="1"/>
          <p:nvPr/>
        </p:nvSpPr>
        <p:spPr>
          <a:xfrm>
            <a:off x="1534958" y="3149262"/>
            <a:ext cx="1218577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u="none"/>
            </a:pPr>
            <a:r>
              <a:rPr lang="da-DK" u="sng" dirty="0">
                <a:solidFill>
                  <a:schemeClr val="bg2">
                    <a:lumMod val="75000"/>
                  </a:schemeClr>
                </a:solidFill>
              </a:rPr>
              <a:t>https://www.r-project.org/</a:t>
            </a:r>
            <a:endParaRPr lang="da-DK" u="sng" dirty="0">
              <a:solidFill>
                <a:schemeClr val="bg2">
                  <a:lumMod val="75000"/>
                </a:schemeClr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the </a:t>
            </a:r>
            <a:r>
              <a:rPr b="1" dirty="0"/>
              <a:t>cheat sheets</a:t>
            </a:r>
            <a:r>
              <a:rPr dirty="0"/>
              <a:t> in this presentation and online: </a:t>
            </a: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11">
            <a:extLst>
              <a:ext uri="{FF2B5EF4-FFF2-40B4-BE49-F238E27FC236}">
                <a16:creationId xmlns:a16="http://schemas.microsoft.com/office/drawing/2014/main" id="{BDECFAF9-1EE1-EB66-0BEB-F431D73CC64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1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2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3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4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1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2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3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  <p:bldP spid="828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9" cy="3828693"/>
            <a:chOff x="0" y="0"/>
            <a:chExt cx="10448749" cy="3828693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9" cy="3034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</a:t>
              </a:r>
              <a:r>
                <a:rPr dirty="0">
                  <a:solidFill>
                    <a:srgbClr val="555C65"/>
                  </a:solidFill>
                </a:rPr>
                <a:t>BASE SYNTAX </a:t>
              </a:r>
              <a:r>
                <a:rPr dirty="0"/>
                <a:t>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3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9" name="Spaces in names…"/>
          <p:cNvSpPr txBox="1"/>
          <p:nvPr/>
        </p:nvSpPr>
        <p:spPr>
          <a:xfrm>
            <a:off x="13113727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Short/long names</a:t>
            </a:r>
          </a:p>
        </p:txBody>
      </p:sp>
      <p:sp>
        <p:nvSpPr>
          <p:cNvPr id="3" name="BASE R CHEAT SHEET">
            <a:extLst>
              <a:ext uri="{FF2B5EF4-FFF2-40B4-BE49-F238E27FC236}">
                <a16:creationId xmlns:a16="http://schemas.microsoft.com/office/drawing/2014/main" id="{7FAD2C2A-1255-3CAC-D23B-1071ADA03CD4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BASE R CHEAT SHEET">
            <a:extLst>
              <a:ext uri="{FF2B5EF4-FFF2-40B4-BE49-F238E27FC236}">
                <a16:creationId xmlns:a16="http://schemas.microsoft.com/office/drawing/2014/main" id="{93D07C2C-B684-4DE7-BAB4-AA495569C826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0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76DBCB-A56E-9955-2456-4FA4036C74FB}"/>
              </a:ext>
            </a:extLst>
          </p:cNvPr>
          <p:cNvGrpSpPr/>
          <p:nvPr/>
        </p:nvGrpSpPr>
        <p:grpSpPr>
          <a:xfrm>
            <a:off x="-24342" y="6084890"/>
            <a:ext cx="12290494" cy="3055194"/>
            <a:chOff x="-24342" y="7111252"/>
            <a:chExt cx="12290494" cy="3055194"/>
          </a:xfrm>
        </p:grpSpPr>
        <p:sp>
          <p:nvSpPr>
            <p:cNvPr id="92" name="Rectangle"/>
            <p:cNvSpPr/>
            <p:nvPr/>
          </p:nvSpPr>
          <p:spPr>
            <a:xfrm>
              <a:off x="-24342" y="7111252"/>
              <a:ext cx="12290494" cy="305519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87AA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97" name="Consultation &amp; Collaboration:…"/>
            <p:cNvSpPr txBox="1"/>
            <p:nvPr/>
          </p:nvSpPr>
          <p:spPr>
            <a:xfrm>
              <a:off x="1451323" y="7215347"/>
              <a:ext cx="9413808" cy="282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120000"/>
                </a:lnSpc>
                <a:buSzPct val="100000"/>
                <a:buChar char="•"/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Consultation &amp; </a:t>
              </a:r>
              <a:r>
                <a:rPr lang="en-US" dirty="0"/>
                <a:t>Commissioned work</a:t>
              </a:r>
              <a:r>
                <a:rPr dirty="0"/>
                <a:t>:</a:t>
              </a:r>
            </a:p>
            <a:p>
              <a:pPr marL="914171" lvl="1" indent="0"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Data science and bioinformatics analyses, e.g. big data, -omics analysis, machine learning.</a:t>
              </a:r>
            </a:p>
            <a:p>
              <a:pPr>
                <a:lnSpc>
                  <a:spcPct val="12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</a:t>
              </a:r>
              <a:r>
                <a:rPr b="1" dirty="0"/>
                <a:t>Teaching; Courses &amp; Workshops, Seminars, etc.</a:t>
              </a:r>
            </a:p>
          </p:txBody>
        </p:sp>
      </p:grpSp>
      <p:sp>
        <p:nvSpPr>
          <p:cNvPr id="98" name="Thilde Terkelsen"/>
          <p:cNvSpPr txBox="1"/>
          <p:nvPr/>
        </p:nvSpPr>
        <p:spPr>
          <a:xfrm>
            <a:off x="17515745" y="4639655"/>
            <a:ext cx="274113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Adrija</a:t>
            </a:r>
            <a:r>
              <a:rPr lang="en-US" dirty="0"/>
              <a:t> </a:t>
            </a:r>
            <a:r>
              <a:rPr lang="en-US" dirty="0" err="1"/>
              <a:t>Kalvisa</a:t>
            </a:r>
            <a:endParaRPr dirty="0"/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3654050" y="4687344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Diana </a:t>
            </a:r>
            <a:r>
              <a:rPr dirty="0" err="1"/>
              <a:t>Andrejeva</a:t>
            </a:r>
            <a:endParaRPr dirty="0"/>
          </a:p>
        </p:txBody>
      </p:sp>
      <p:sp>
        <p:nvSpPr>
          <p:cNvPr id="103" name="Helle Sørensen"/>
          <p:cNvSpPr/>
          <p:nvPr/>
        </p:nvSpPr>
        <p:spPr>
          <a:xfrm>
            <a:off x="17265345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Helle Sørensen</a:t>
            </a:r>
          </a:p>
        </p:txBody>
      </p:sp>
      <p:sp>
        <p:nvSpPr>
          <p:cNvPr id="104" name="Bo Markussen"/>
          <p:cNvSpPr/>
          <p:nvPr/>
        </p:nvSpPr>
        <p:spPr>
          <a:xfrm>
            <a:off x="13416332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Bo Markussen</a:t>
            </a:r>
          </a:p>
        </p:txBody>
      </p:sp>
      <p:sp>
        <p:nvSpPr>
          <p:cNvPr id="105" name="Circle"/>
          <p:cNvSpPr/>
          <p:nvPr/>
        </p:nvSpPr>
        <p:spPr>
          <a:xfrm>
            <a:off x="13591546" y="9751176"/>
            <a:ext cx="2540002" cy="2540003"/>
          </a:xfrm>
          <a:prstGeom prst="ellipse">
            <a:avLst/>
          </a:prstGeom>
          <a:solidFill>
            <a:srgbClr val="5E5E5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pic>
        <p:nvPicPr>
          <p:cNvPr id="106" name="prt_www40.hentindhold_cms.jpeg" descr="prt_www40.hentindhold_cms.jpeg"/>
          <p:cNvPicPr>
            <a:picLocks noChangeAspect="1"/>
          </p:cNvPicPr>
          <p:nvPr/>
        </p:nvPicPr>
        <p:blipFill>
          <a:blip r:embed="rId4"/>
          <a:srcRect l="416" t="420" r="2937" b="2937"/>
          <a:stretch>
            <a:fillRect/>
          </a:stretch>
        </p:blipFill>
        <p:spPr>
          <a:xfrm>
            <a:off x="17515745" y="9751125"/>
            <a:ext cx="2540207" cy="2540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07" name="Data Science Laboratory (DSL) - https://datalab.science.ku.dk/…"/>
          <p:cNvSpPr/>
          <p:nvPr/>
        </p:nvSpPr>
        <p:spPr>
          <a:xfrm>
            <a:off x="1371599" y="11010122"/>
            <a:ext cx="1216975" cy="130926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a-DK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Science Laboratory (DSL) - </a:t>
            </a:r>
            <a:r>
              <a:rPr u="sng" dirty="0"/>
              <a:t>https://datalab.science.ku.dk/</a:t>
            </a:r>
            <a:r>
              <a:rPr dirty="0"/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</p:txBody>
      </p:sp>
      <p:pic>
        <p:nvPicPr>
          <p:cNvPr id="109" name="Bo_Markussen-140x197.jpg" descr="Bo_Markussen-140x197.jpg"/>
          <p:cNvPicPr>
            <a:picLocks noChangeAspect="1"/>
          </p:cNvPicPr>
          <p:nvPr/>
        </p:nvPicPr>
        <p:blipFill>
          <a:blip r:embed="rId5"/>
          <a:srcRect t="2989" b="2985"/>
          <a:stretch>
            <a:fillRect/>
          </a:stretch>
        </p:blipFill>
        <p:spPr>
          <a:xfrm>
            <a:off x="13902695" y="9756189"/>
            <a:ext cx="1919869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800" y="0"/>
                </a:moveTo>
                <a:cubicBezTo>
                  <a:pt x="7144" y="0"/>
                  <a:pt x="3486" y="1004"/>
                  <a:pt x="696" y="3015"/>
                </a:cubicBezTo>
                <a:cubicBezTo>
                  <a:pt x="448" y="3194"/>
                  <a:pt x="226" y="3383"/>
                  <a:pt x="0" y="3572"/>
                </a:cubicBezTo>
                <a:lnTo>
                  <a:pt x="0" y="17022"/>
                </a:lnTo>
                <a:cubicBezTo>
                  <a:pt x="226" y="17211"/>
                  <a:pt x="448" y="17400"/>
                  <a:pt x="696" y="17579"/>
                </a:cubicBezTo>
                <a:cubicBezTo>
                  <a:pt x="6276" y="21600"/>
                  <a:pt x="15324" y="21600"/>
                  <a:pt x="20904" y="17579"/>
                </a:cubicBezTo>
                <a:cubicBezTo>
                  <a:pt x="21152" y="17400"/>
                  <a:pt x="21374" y="17211"/>
                  <a:pt x="21600" y="17022"/>
                </a:cubicBezTo>
                <a:lnTo>
                  <a:pt x="21600" y="3572"/>
                </a:lnTo>
                <a:cubicBezTo>
                  <a:pt x="21374" y="3383"/>
                  <a:pt x="21152" y="3194"/>
                  <a:pt x="20904" y="3015"/>
                </a:cubicBezTo>
                <a:cubicBezTo>
                  <a:pt x="18114" y="1004"/>
                  <a:pt x="14456" y="0"/>
                  <a:pt x="10800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6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3654050" y="1945545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7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8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C83CDC-B543-F422-2E28-E61230A20B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951" y="1947026"/>
            <a:ext cx="2527539" cy="2527539"/>
          </a:xfrm>
          <a:prstGeom prst="ellipse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9579D-EF35-C5D2-A532-9E4FF5BE751A}"/>
              </a:ext>
            </a:extLst>
          </p:cNvPr>
          <p:cNvGrpSpPr/>
          <p:nvPr/>
        </p:nvGrpSpPr>
        <p:grpSpPr>
          <a:xfrm>
            <a:off x="1325051" y="3234432"/>
            <a:ext cx="12195110" cy="2358550"/>
            <a:chOff x="1325051" y="3234432"/>
            <a:chExt cx="12195110" cy="2358550"/>
          </a:xfrm>
        </p:grpSpPr>
        <p:sp>
          <p:nvSpPr>
            <p:cNvPr id="100" name="Center for Health Data Science (HeaDS) - https://heads.ku.dk/…"/>
            <p:cNvSpPr txBox="1"/>
            <p:nvPr/>
          </p:nvSpPr>
          <p:spPr>
            <a:xfrm>
              <a:off x="1375616" y="3234432"/>
              <a:ext cx="11204151" cy="14875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Center for Health Data Science (</a:t>
              </a:r>
              <a:r>
                <a:rPr dirty="0" err="1"/>
                <a:t>HeaDS</a:t>
              </a:r>
              <a:r>
                <a:rPr dirty="0"/>
                <a:t>) </a:t>
              </a:r>
              <a:r>
                <a:rPr b="1" dirty="0"/>
                <a:t>- </a:t>
              </a:r>
              <a:r>
                <a:rPr b="1" u="sng" dirty="0"/>
                <a:t>https://heads.ku.dk/</a:t>
              </a:r>
            </a:p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 u="sng" dirty="0">
                <a:hlinkClick r:id="rId10"/>
              </a:endParaRPr>
            </a:p>
            <a:p>
              <a:pPr lvl="1"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/>
                <a:t>^ </a:t>
              </a:r>
              <a:r>
                <a:rPr dirty="0"/>
                <a:t>SUND</a:t>
              </a:r>
              <a:r>
                <a:rPr lang="en-US" dirty="0"/>
                <a:t> </a:t>
              </a:r>
              <a:r>
                <a:rPr lang="en-US" dirty="0" err="1"/>
                <a:t>DataLab</a:t>
              </a:r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131452-8427-99EC-928E-4FAABFA7F7A9}"/>
                </a:ext>
              </a:extLst>
            </p:cNvPr>
            <p:cNvSpPr txBox="1"/>
            <p:nvPr/>
          </p:nvSpPr>
          <p:spPr>
            <a:xfrm>
              <a:off x="1325051" y="5038984"/>
              <a:ext cx="12195110" cy="55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*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reNEW</a:t>
              </a:r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 NNF Center for Stem Cell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Medicine</a:t>
              </a:r>
              <a:endParaRPr lang="en-GB" sz="3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56D120-A97F-A707-8838-8EF58A3DCA40}"/>
              </a:ext>
            </a:extLst>
          </p:cNvPr>
          <p:cNvSpPr txBox="1"/>
          <p:nvPr/>
        </p:nvSpPr>
        <p:spPr>
          <a:xfrm>
            <a:off x="20179139" y="4494813"/>
            <a:ext cx="121764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03891-7939-D534-C367-1D311C75113A}"/>
              </a:ext>
            </a:extLst>
          </p:cNvPr>
          <p:cNvSpPr txBox="1"/>
          <p:nvPr/>
        </p:nvSpPr>
        <p:spPr>
          <a:xfrm>
            <a:off x="16849501" y="4412647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43411-A69E-A5F2-1E05-749A42C3ADAD}"/>
              </a:ext>
            </a:extLst>
          </p:cNvPr>
          <p:cNvSpPr txBox="1"/>
          <p:nvPr/>
        </p:nvSpPr>
        <p:spPr>
          <a:xfrm>
            <a:off x="20388505" y="8592804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09027" y="8437115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9085700" y="9299569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9085700" y="10497238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0" name="Remember what tidyverse is made for!"/>
          <p:cNvSpPr txBox="1"/>
          <p:nvPr/>
        </p:nvSpPr>
        <p:spPr>
          <a:xfrm>
            <a:off x="9601199" y="11294856"/>
            <a:ext cx="4851402" cy="990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Remember what tidyverse is made for!</a:t>
            </a:r>
          </a:p>
        </p:txBody>
      </p:sp>
      <p:sp>
        <p:nvSpPr>
          <p:cNvPr id="1081" name="Circle"/>
          <p:cNvSpPr/>
          <p:nvPr/>
        </p:nvSpPr>
        <p:spPr>
          <a:xfrm>
            <a:off x="9085700" y="11694906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Can be less stable"/>
          <p:cNvSpPr txBox="1"/>
          <p:nvPr/>
        </p:nvSpPr>
        <p:spPr>
          <a:xfrm>
            <a:off x="9601199" y="9121769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Can be less stable</a:t>
            </a:r>
          </a:p>
        </p:txBody>
      </p:sp>
      <p:sp>
        <p:nvSpPr>
          <p:cNvPr id="1083" name="Rounded Rectangle"/>
          <p:cNvSpPr/>
          <p:nvPr/>
        </p:nvSpPr>
        <p:spPr>
          <a:xfrm>
            <a:off x="8986139" y="7816026"/>
            <a:ext cx="4580565" cy="830522"/>
          </a:xfrm>
          <a:prstGeom prst="roundRect">
            <a:avLst>
              <a:gd name="adj" fmla="val 22937"/>
            </a:avLst>
          </a:prstGeom>
          <a:solidFill>
            <a:srgbClr val="93B08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84" name="Oval 115"/>
          <p:cNvSpPr/>
          <p:nvPr/>
        </p:nvSpPr>
        <p:spPr>
          <a:xfrm>
            <a:off x="9109853" y="7917201"/>
            <a:ext cx="635001" cy="63500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85" name="CONSIDERATIONSS"/>
          <p:cNvSpPr txBox="1"/>
          <p:nvPr/>
        </p:nvSpPr>
        <p:spPr>
          <a:xfrm>
            <a:off x="9849440" y="7951886"/>
            <a:ext cx="4167114" cy="531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CONSIDERATIO</a:t>
            </a:r>
            <a:r>
              <a:rPr lang="en-US" dirty="0"/>
              <a:t>N</a:t>
            </a:r>
            <a:r>
              <a:rPr dirty="0"/>
              <a:t>S</a:t>
            </a:r>
          </a:p>
        </p:txBody>
      </p:sp>
      <p:sp>
        <p:nvSpPr>
          <p:cNvPr id="1086" name="?"/>
          <p:cNvSpPr txBox="1"/>
          <p:nvPr/>
        </p:nvSpPr>
        <p:spPr>
          <a:xfrm>
            <a:off x="9264274" y="7925396"/>
            <a:ext cx="349698" cy="611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93B08E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1087" name="“Different syntax”"/>
          <p:cNvSpPr txBox="1"/>
          <p:nvPr/>
        </p:nvSpPr>
        <p:spPr>
          <a:xfrm>
            <a:off x="9601199" y="10306738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“Different syntax”</a:t>
            </a:r>
          </a:p>
        </p:txBody>
      </p: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45435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7" y="687400"/>
            <a:ext cx="8290164" cy="2226951"/>
            <a:chOff x="-1" y="0"/>
            <a:chExt cx="8290163" cy="2226950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1597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https://brianward1428.medium.com/introduction-to-tidyverse-7b3dbf2337d5</a:t>
            </a:r>
            <a:endParaRPr u="sng" dirty="0">
              <a:hlinkClick r:id="rId3"/>
            </a:endParaRP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2" name="15">
            <a:extLst>
              <a:ext uri="{FF2B5EF4-FFF2-40B4-BE49-F238E27FC236}">
                <a16:creationId xmlns:a16="http://schemas.microsoft.com/office/drawing/2014/main" id="{C6BCBDC3-A23A-FB84-5A2B-01183650A518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68A8D3-721A-4B70-C934-06CEAA278AF5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0396C39-1FAE-0025-BDCD-E76759D4967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8C9B65-5A1D-4369-EF98-6BF39D88C9C7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9AB1C20-143B-D93E-6195-0B957DEE5C15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2BB951-049F-2A6F-51A2-615ABFCE3314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96A0509E-D697-C46D-34AB-8E607D1575B3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A6D3BB-551A-06ED-BFF0-A7BA5C3BC6DD}"/>
              </a:ext>
            </a:extLst>
          </p:cNvPr>
          <p:cNvSpPr/>
          <p:nvPr/>
        </p:nvSpPr>
        <p:spPr>
          <a:xfrm>
            <a:off x="4748981" y="3628103"/>
            <a:ext cx="993058" cy="570271"/>
          </a:xfrm>
          <a:prstGeom prst="roundRect">
            <a:avLst/>
          </a:prstGeom>
          <a:noFill/>
          <a:ln w="38100" cap="flat">
            <a:solidFill>
              <a:srgbClr val="355B6E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4D8808-3E03-A509-4D65-C6748CCE7E5A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86D82AAA-DAA8-48C5-C4B3-9F4F6FA04E7D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910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BD5FF-ED68-1A4F-0D45-D638D41DA71E}"/>
              </a:ext>
            </a:extLst>
          </p:cNvPr>
          <p:cNvSpPr/>
          <p:nvPr/>
        </p:nvSpPr>
        <p:spPr>
          <a:xfrm>
            <a:off x="18762109" y="6515100"/>
            <a:ext cx="4457700" cy="2174847"/>
          </a:xfrm>
          <a:prstGeom prst="rect">
            <a:avLst/>
          </a:prstGeom>
          <a:solidFill>
            <a:srgbClr val="355B6E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EXERCISE 3">
            <a:extLst>
              <a:ext uri="{FF2B5EF4-FFF2-40B4-BE49-F238E27FC236}">
                <a16:creationId xmlns:a16="http://schemas.microsoft.com/office/drawing/2014/main" id="{3CA6DE10-C5C9-CC76-7B2C-8019E6AD8707}"/>
              </a:ext>
            </a:extLst>
          </p:cNvPr>
          <p:cNvSpPr txBox="1"/>
          <p:nvPr/>
        </p:nvSpPr>
        <p:spPr>
          <a:xfrm>
            <a:off x="18325766" y="6551237"/>
            <a:ext cx="5330387" cy="154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EXERCISE 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00428-1CE3-6E37-7FE1-60B4765CA637}"/>
              </a:ext>
            </a:extLst>
          </p:cNvPr>
          <p:cNvGrpSpPr/>
          <p:nvPr/>
        </p:nvGrpSpPr>
        <p:grpSpPr>
          <a:xfrm>
            <a:off x="9777393" y="5848853"/>
            <a:ext cx="1331012" cy="1397147"/>
            <a:chOff x="4970473" y="771366"/>
            <a:chExt cx="1331012" cy="1397147"/>
          </a:xfrm>
        </p:grpSpPr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E9871B4E-DF58-9D11-FB56-8EDDD4D9256F}"/>
                </a:ext>
              </a:extLst>
            </p:cNvPr>
            <p:cNvSpPr/>
            <p:nvPr/>
          </p:nvSpPr>
          <p:spPr>
            <a:xfrm>
              <a:off x="4970473" y="771366"/>
              <a:ext cx="1331012" cy="1331012"/>
            </a:xfrm>
            <a:prstGeom prst="ellipse">
              <a:avLst/>
            </a:prstGeom>
            <a:solidFill>
              <a:srgbClr val="355B6E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544551B8-0A78-ABBE-B038-7E14D533B2F5}"/>
                </a:ext>
              </a:extLst>
            </p:cNvPr>
            <p:cNvSpPr txBox="1"/>
            <p:nvPr/>
          </p:nvSpPr>
          <p:spPr>
            <a:xfrm>
              <a:off x="5340941" y="871719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12" name="Oval 9">
            <a:extLst>
              <a:ext uri="{FF2B5EF4-FFF2-40B4-BE49-F238E27FC236}">
                <a16:creationId xmlns:a16="http://schemas.microsoft.com/office/drawing/2014/main" id="{F97FC78C-4C0B-189F-EB52-F4D9C92C4819}"/>
              </a:ext>
            </a:extLst>
          </p:cNvPr>
          <p:cNvSpPr/>
          <p:nvPr/>
        </p:nvSpPr>
        <p:spPr>
          <a:xfrm>
            <a:off x="12544425" y="7356444"/>
            <a:ext cx="1381125" cy="1331012"/>
          </a:xfrm>
          <a:prstGeom prst="ellipse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EF0EC3A3-C709-11A5-045E-A038271137A7}"/>
              </a:ext>
            </a:extLst>
          </p:cNvPr>
          <p:cNvSpPr txBox="1"/>
          <p:nvPr/>
        </p:nvSpPr>
        <p:spPr>
          <a:xfrm>
            <a:off x="12917485" y="7404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AEB054D9-37F9-9A19-6367-CCD5B8827829}"/>
              </a:ext>
            </a:extLst>
          </p:cNvPr>
          <p:cNvSpPr/>
          <p:nvPr/>
        </p:nvSpPr>
        <p:spPr>
          <a:xfrm>
            <a:off x="8462554" y="695013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CC79CF7A-A1A2-5A89-DC9A-078882B2F896}"/>
              </a:ext>
            </a:extLst>
          </p:cNvPr>
          <p:cNvSpPr/>
          <p:nvPr/>
        </p:nvSpPr>
        <p:spPr>
          <a:xfrm>
            <a:off x="12308170" y="7941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206F542B-6EA8-D34C-4D4E-E2C48523C369}"/>
              </a:ext>
            </a:extLst>
          </p:cNvPr>
          <p:cNvSpPr/>
          <p:nvPr/>
        </p:nvSpPr>
        <p:spPr>
          <a:xfrm>
            <a:off x="7331486" y="6463462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73553219-B718-2361-DB47-1ED0AC81BE2D}"/>
              </a:ext>
            </a:extLst>
          </p:cNvPr>
          <p:cNvSpPr/>
          <p:nvPr/>
        </p:nvSpPr>
        <p:spPr>
          <a:xfrm>
            <a:off x="9528386" y="6444506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4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5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6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EXERCISE </a:t>
              </a:r>
              <a:r>
                <a:rPr lang="en-US" dirty="0"/>
                <a:t>4</a:t>
              </a:r>
              <a:endParaRPr dirty="0"/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Oval 9">
            <a:extLst>
              <a:ext uri="{FF2B5EF4-FFF2-40B4-BE49-F238E27FC236}">
                <a16:creationId xmlns:a16="http://schemas.microsoft.com/office/drawing/2014/main" id="{CB67802B-97D5-7B4C-7075-63579D8B31E1}"/>
              </a:ext>
            </a:extLst>
          </p:cNvPr>
          <p:cNvSpPr/>
          <p:nvPr/>
        </p:nvSpPr>
        <p:spPr>
          <a:xfrm>
            <a:off x="10589413" y="8118443"/>
            <a:ext cx="1331012" cy="1331013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299" name="Line 18"/>
          <p:cNvSpPr/>
          <p:nvPr/>
        </p:nvSpPr>
        <p:spPr>
          <a:xfrm>
            <a:off x="4734210" y="7146840"/>
            <a:ext cx="7794787" cy="1"/>
          </a:xfrm>
          <a:prstGeom prst="lin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1" name="Oval 14"/>
          <p:cNvSpPr/>
          <p:nvPr/>
        </p:nvSpPr>
        <p:spPr>
          <a:xfrm>
            <a:off x="12512055" y="6289814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2" name="Oval 27"/>
          <p:cNvSpPr/>
          <p:nvPr/>
        </p:nvSpPr>
        <p:spPr>
          <a:xfrm>
            <a:off x="4302930" y="7086469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3" name="Oval 28"/>
          <p:cNvSpPr/>
          <p:nvPr/>
        </p:nvSpPr>
        <p:spPr>
          <a:xfrm>
            <a:off x="5757412" y="7092083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4" name="Oval 29"/>
          <p:cNvSpPr/>
          <p:nvPr/>
        </p:nvSpPr>
        <p:spPr>
          <a:xfrm>
            <a:off x="8198883" y="7086469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5" name="Oval 10"/>
          <p:cNvSpPr/>
          <p:nvPr/>
        </p:nvSpPr>
        <p:spPr>
          <a:xfrm>
            <a:off x="8327236" y="9429908"/>
            <a:ext cx="1331012" cy="133687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6" name="Oval 15"/>
          <p:cNvSpPr/>
          <p:nvPr/>
        </p:nvSpPr>
        <p:spPr>
          <a:xfrm>
            <a:off x="8159150" y="9261822"/>
            <a:ext cx="1667186" cy="167304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7" name="Freeform 20"/>
          <p:cNvSpPr/>
          <p:nvPr/>
        </p:nvSpPr>
        <p:spPr>
          <a:xfrm>
            <a:off x="4809145" y="8220077"/>
            <a:ext cx="3350005" cy="1876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8" name="Oval 33"/>
          <p:cNvSpPr/>
          <p:nvPr/>
        </p:nvSpPr>
        <p:spPr>
          <a:xfrm>
            <a:off x="4639103" y="8139942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9" name="Oval 34"/>
          <p:cNvSpPr/>
          <p:nvPr/>
        </p:nvSpPr>
        <p:spPr>
          <a:xfrm>
            <a:off x="6925861" y="9289185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0" name="Oval 35"/>
          <p:cNvSpPr/>
          <p:nvPr/>
        </p:nvSpPr>
        <p:spPr>
          <a:xfrm>
            <a:off x="8079014" y="10016256"/>
            <a:ext cx="158316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2" name="Oval 13"/>
          <p:cNvSpPr/>
          <p:nvPr/>
        </p:nvSpPr>
        <p:spPr>
          <a:xfrm>
            <a:off x="10412682" y="7958175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3" name="Freeform 19"/>
          <p:cNvSpPr/>
          <p:nvPr/>
        </p:nvSpPr>
        <p:spPr>
          <a:xfrm>
            <a:off x="4132890" y="7696272"/>
            <a:ext cx="6279794" cy="109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4" name="Oval 30"/>
          <p:cNvSpPr/>
          <p:nvPr/>
        </p:nvSpPr>
        <p:spPr>
          <a:xfrm>
            <a:off x="3964803" y="7610275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5" name="Oval 31"/>
          <p:cNvSpPr/>
          <p:nvPr/>
        </p:nvSpPr>
        <p:spPr>
          <a:xfrm>
            <a:off x="7304716" y="7616138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6" name="Oval 32"/>
          <p:cNvSpPr/>
          <p:nvPr/>
        </p:nvSpPr>
        <p:spPr>
          <a:xfrm>
            <a:off x="10326685" y="8712609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7" name="Freeform 17"/>
          <p:cNvSpPr/>
          <p:nvPr/>
        </p:nvSpPr>
        <p:spPr>
          <a:xfrm>
            <a:off x="4062528" y="5742442"/>
            <a:ext cx="5886938" cy="898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8" name="Oval 7"/>
          <p:cNvSpPr/>
          <p:nvPr/>
        </p:nvSpPr>
        <p:spPr>
          <a:xfrm>
            <a:off x="10146046" y="5097333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9" name="Oval 12"/>
          <p:cNvSpPr/>
          <p:nvPr/>
        </p:nvSpPr>
        <p:spPr>
          <a:xfrm>
            <a:off x="9977960" y="4928269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0" name="Oval 24"/>
          <p:cNvSpPr/>
          <p:nvPr/>
        </p:nvSpPr>
        <p:spPr>
          <a:xfrm>
            <a:off x="3894441" y="6556800"/>
            <a:ext cx="160271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1" name="Oval 25"/>
          <p:cNvSpPr/>
          <p:nvPr/>
        </p:nvSpPr>
        <p:spPr>
          <a:xfrm>
            <a:off x="7552466" y="56709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2" name="Oval 26"/>
          <p:cNvSpPr/>
          <p:nvPr/>
        </p:nvSpPr>
        <p:spPr>
          <a:xfrm>
            <a:off x="9886043" y="5670982"/>
            <a:ext cx="164179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3" name="Oval 6"/>
          <p:cNvSpPr/>
          <p:nvPr/>
        </p:nvSpPr>
        <p:spPr>
          <a:xfrm>
            <a:off x="8060428" y="3788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4" name="Oval 11"/>
          <p:cNvSpPr/>
          <p:nvPr/>
        </p:nvSpPr>
        <p:spPr>
          <a:xfrm>
            <a:off x="7892341" y="3620536"/>
            <a:ext cx="1667185" cy="166913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5" name="Freeform 16"/>
          <p:cNvSpPr/>
          <p:nvPr/>
        </p:nvSpPr>
        <p:spPr>
          <a:xfrm>
            <a:off x="4979440" y="4491135"/>
            <a:ext cx="2927218" cy="166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6" name="Freeform 21"/>
          <p:cNvSpPr/>
          <p:nvPr/>
        </p:nvSpPr>
        <p:spPr>
          <a:xfrm>
            <a:off x="4510166" y="6032453"/>
            <a:ext cx="160150" cy="157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29" h="18125" extrusionOk="0">
                <a:moveTo>
                  <a:pt x="11906" y="17702"/>
                </a:moveTo>
                <a:cubicBezTo>
                  <a:pt x="4706" y="19862"/>
                  <a:pt x="-1386" y="13382"/>
                  <a:pt x="276" y="6362"/>
                </a:cubicBezTo>
                <a:cubicBezTo>
                  <a:pt x="1383" y="3662"/>
                  <a:pt x="3599" y="962"/>
                  <a:pt x="6922" y="422"/>
                </a:cubicBezTo>
                <a:cubicBezTo>
                  <a:pt x="14122" y="-1738"/>
                  <a:pt x="20214" y="4742"/>
                  <a:pt x="18552" y="11762"/>
                </a:cubicBezTo>
                <a:cubicBezTo>
                  <a:pt x="17445" y="14462"/>
                  <a:pt x="15229" y="17162"/>
                  <a:pt x="11906" y="17702"/>
                </a:cubicBezTo>
                <a:close/>
              </a:path>
            </a:pathLst>
          </a:cu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7" name="1"/>
          <p:cNvSpPr txBox="1"/>
          <p:nvPr/>
        </p:nvSpPr>
        <p:spPr>
          <a:xfrm>
            <a:off x="8442054" y="3823725"/>
            <a:ext cx="567761" cy="12657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328" name="2"/>
          <p:cNvSpPr txBox="1"/>
          <p:nvPr/>
        </p:nvSpPr>
        <p:spPr>
          <a:xfrm>
            <a:off x="10518932" y="5131551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330" name="4"/>
          <p:cNvSpPr txBox="1"/>
          <p:nvPr/>
        </p:nvSpPr>
        <p:spPr>
          <a:xfrm>
            <a:off x="10942635" y="8166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331" name="5"/>
          <p:cNvSpPr txBox="1"/>
          <p:nvPr/>
        </p:nvSpPr>
        <p:spPr>
          <a:xfrm>
            <a:off x="8697378" y="9476129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332" name="Oval 23"/>
          <p:cNvSpPr/>
          <p:nvPr/>
        </p:nvSpPr>
        <p:spPr>
          <a:xfrm>
            <a:off x="7798136" y="4413071"/>
            <a:ext cx="160270" cy="16026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33" name="Freeform 395"/>
          <p:cNvSpPr/>
          <p:nvPr/>
        </p:nvSpPr>
        <p:spPr>
          <a:xfrm>
            <a:off x="1596400" y="5869285"/>
            <a:ext cx="3585943" cy="2510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21600"/>
                </a:moveTo>
                <a:cubicBezTo>
                  <a:pt x="316" y="21600"/>
                  <a:pt x="316" y="21600"/>
                  <a:pt x="316" y="21600"/>
                </a:cubicBezTo>
                <a:cubicBezTo>
                  <a:pt x="158" y="21600"/>
                  <a:pt x="0" y="21402"/>
                  <a:pt x="0" y="21137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463"/>
                  <a:pt x="316" y="0"/>
                  <a:pt x="699" y="0"/>
                </a:cubicBezTo>
                <a:cubicBezTo>
                  <a:pt x="20901" y="0"/>
                  <a:pt x="20901" y="0"/>
                  <a:pt x="20901" y="0"/>
                </a:cubicBezTo>
                <a:cubicBezTo>
                  <a:pt x="21284" y="0"/>
                  <a:pt x="21600" y="463"/>
                  <a:pt x="21600" y="1025"/>
                </a:cubicBezTo>
                <a:cubicBezTo>
                  <a:pt x="21600" y="21137"/>
                  <a:pt x="21600" y="21137"/>
                  <a:pt x="21600" y="21137"/>
                </a:cubicBezTo>
                <a:cubicBezTo>
                  <a:pt x="21600" y="21402"/>
                  <a:pt x="21442" y="21600"/>
                  <a:pt x="21284" y="21600"/>
                </a:cubicBezTo>
                <a:close/>
              </a:path>
            </a:pathLst>
          </a:custGeom>
          <a:solidFill>
            <a:srgbClr val="738DA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4" name="Freeform 396"/>
          <p:cNvSpPr/>
          <p:nvPr/>
        </p:nvSpPr>
        <p:spPr>
          <a:xfrm>
            <a:off x="1596400" y="8272155"/>
            <a:ext cx="3585943" cy="10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0" y="10800"/>
                  <a:pt x="0" y="10800"/>
                </a:cubicBezTo>
                <a:cubicBezTo>
                  <a:pt x="0" y="16971"/>
                  <a:pt x="158" y="21600"/>
                  <a:pt x="316" y="21600"/>
                </a:cubicBezTo>
                <a:cubicBezTo>
                  <a:pt x="21284" y="21600"/>
                  <a:pt x="21284" y="21600"/>
                  <a:pt x="21284" y="21600"/>
                </a:cubicBezTo>
                <a:cubicBezTo>
                  <a:pt x="21442" y="21600"/>
                  <a:pt x="21600" y="16971"/>
                  <a:pt x="21600" y="10800"/>
                </a:cubicBezTo>
                <a:cubicBezTo>
                  <a:pt x="21600" y="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09DC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5" name="Rectangle 397"/>
          <p:cNvSpPr/>
          <p:nvPr/>
        </p:nvSpPr>
        <p:spPr>
          <a:xfrm>
            <a:off x="1740025" y="6047097"/>
            <a:ext cx="3300254" cy="212413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6" name="Freeform 398"/>
          <p:cNvSpPr/>
          <p:nvPr/>
        </p:nvSpPr>
        <p:spPr>
          <a:xfrm>
            <a:off x="1193626" y="8390697"/>
            <a:ext cx="4393053" cy="65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05" y="21600"/>
                  <a:pt x="2741" y="21600"/>
                </a:cubicBezTo>
                <a:cubicBezTo>
                  <a:pt x="5096" y="21600"/>
                  <a:pt x="16504" y="21600"/>
                  <a:pt x="18840" y="21600"/>
                </a:cubicBezTo>
                <a:cubicBezTo>
                  <a:pt x="21195" y="2160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7" name="Rectangle 399"/>
          <p:cNvSpPr/>
          <p:nvPr/>
        </p:nvSpPr>
        <p:spPr>
          <a:xfrm>
            <a:off x="1193626" y="8363465"/>
            <a:ext cx="4393053" cy="27234"/>
          </a:xfrm>
          <a:prstGeom prst="rect">
            <a:avLst/>
          </a:prstGeom>
          <a:solidFill>
            <a:srgbClr val="86A4C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8" name="Oval"/>
          <p:cNvSpPr/>
          <p:nvPr/>
        </p:nvSpPr>
        <p:spPr>
          <a:xfrm>
            <a:off x="2287712" y="6681904"/>
            <a:ext cx="785398" cy="780612"/>
          </a:xfrm>
          <a:prstGeom prst="ellipse">
            <a:avLst/>
          </a:prstGeom>
          <a:solidFill>
            <a:srgbClr val="738DAF"/>
          </a:solidFill>
          <a:ln w="12700" cap="flat">
            <a:noFill/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39" name="Oval"/>
          <p:cNvSpPr/>
          <p:nvPr/>
        </p:nvSpPr>
        <p:spPr>
          <a:xfrm>
            <a:off x="2431831" y="6717464"/>
            <a:ext cx="497161" cy="292106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 cap="flat">
            <a:noFill/>
            <a:miter lim="400000"/>
          </a:ln>
          <a:effectLst>
            <a:reflection stA="50000" endPos="40000" dir="5400000" sy="-100000" algn="bl" rotWithShape="0"/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40" name="R"/>
          <p:cNvSpPr txBox="1"/>
          <p:nvPr/>
        </p:nvSpPr>
        <p:spPr>
          <a:xfrm>
            <a:off x="2472371" y="6646609"/>
            <a:ext cx="493840" cy="746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44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341" name="Studio"/>
          <p:cNvSpPr txBox="1"/>
          <p:nvPr/>
        </p:nvSpPr>
        <p:spPr>
          <a:xfrm>
            <a:off x="3091873" y="6717464"/>
            <a:ext cx="1219284" cy="7319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3000">
                <a:solidFill>
                  <a:srgbClr val="576B8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Studio</a:t>
            </a:r>
          </a:p>
        </p:txBody>
      </p:sp>
      <p:sp>
        <p:nvSpPr>
          <p:cNvPr id="1342" name="Oval 25"/>
          <p:cNvSpPr/>
          <p:nvPr/>
        </p:nvSpPr>
        <p:spPr>
          <a:xfrm>
            <a:off x="6416712" y="4415024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13315600" y="8489114"/>
            <a:ext cx="1558148" cy="2762539"/>
            <a:chOff x="0" y="269505"/>
            <a:chExt cx="1558146" cy="2762537"/>
          </a:xfrm>
        </p:grpSpPr>
        <p:sp>
          <p:nvSpPr>
            <p:cNvPr id="1343" name="ggplot2…"/>
            <p:cNvSpPr/>
            <p:nvPr/>
          </p:nvSpPr>
          <p:spPr>
            <a:xfrm>
              <a:off x="288146" y="1606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Scatter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Boxplot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…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Syntax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Aesthetics</a:t>
              </a:r>
            </a:p>
          </p:txBody>
        </p:sp>
        <p:sp>
          <p:nvSpPr>
            <p:cNvPr id="1344" name="Oval 23"/>
            <p:cNvSpPr/>
            <p:nvPr/>
          </p:nvSpPr>
          <p:spPr>
            <a:xfrm>
              <a:off x="0" y="2876549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5" name="Oval 23"/>
            <p:cNvSpPr/>
            <p:nvPr/>
          </p:nvSpPr>
          <p:spPr>
            <a:xfrm>
              <a:off x="0" y="269505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6" name="Oval 23"/>
            <p:cNvSpPr/>
            <p:nvPr/>
          </p:nvSpPr>
          <p:spPr>
            <a:xfrm>
              <a:off x="971559" y="659660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7" name="Oval 23"/>
            <p:cNvSpPr/>
            <p:nvPr/>
          </p:nvSpPr>
          <p:spPr>
            <a:xfrm>
              <a:off x="971559" y="1124638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8" name="Oval 23"/>
            <p:cNvSpPr/>
            <p:nvPr/>
          </p:nvSpPr>
          <p:spPr>
            <a:xfrm>
              <a:off x="0" y="2415722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9" name="Oval 23"/>
            <p:cNvSpPr/>
            <p:nvPr/>
          </p:nvSpPr>
          <p:spPr>
            <a:xfrm>
              <a:off x="971559" y="1589616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0" name="Oval 23"/>
            <p:cNvSpPr/>
            <p:nvPr/>
          </p:nvSpPr>
          <p:spPr>
            <a:xfrm>
              <a:off x="971559" y="2054593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8D14D-7F90-B1B5-0776-0153FCFDABC9}"/>
              </a:ext>
            </a:extLst>
          </p:cNvPr>
          <p:cNvGrpSpPr/>
          <p:nvPr/>
        </p:nvGrpSpPr>
        <p:grpSpPr>
          <a:xfrm>
            <a:off x="12685723" y="6448266"/>
            <a:ext cx="1331012" cy="1397147"/>
            <a:chOff x="14057533" y="4339970"/>
            <a:chExt cx="1331012" cy="1397147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60E13B32-12B4-8127-DC88-C9C636B4F0C7}"/>
                </a:ext>
              </a:extLst>
            </p:cNvPr>
            <p:cNvSpPr/>
            <p:nvPr/>
          </p:nvSpPr>
          <p:spPr>
            <a:xfrm>
              <a:off x="14057533" y="4339970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4428001" y="4440323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5" name="Oval 28">
            <a:extLst>
              <a:ext uri="{FF2B5EF4-FFF2-40B4-BE49-F238E27FC236}">
                <a16:creationId xmlns:a16="http://schemas.microsoft.com/office/drawing/2014/main" id="{AA95FD2C-782E-C7A8-8CB0-E5A2961FE866}"/>
              </a:ext>
            </a:extLst>
          </p:cNvPr>
          <p:cNvSpPr/>
          <p:nvPr/>
        </p:nvSpPr>
        <p:spPr>
          <a:xfrm>
            <a:off x="7308409" y="7614885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C74C5C9C-74CE-B31E-1ED4-333DB32C6C4B}"/>
              </a:ext>
            </a:extLst>
          </p:cNvPr>
          <p:cNvSpPr/>
          <p:nvPr/>
        </p:nvSpPr>
        <p:spPr>
          <a:xfrm>
            <a:off x="10329616" y="8714563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6A4C0069-9841-D661-8238-E92CF42CBA55}"/>
              </a:ext>
            </a:extLst>
          </p:cNvPr>
          <p:cNvSpPr/>
          <p:nvPr/>
        </p:nvSpPr>
        <p:spPr>
          <a:xfrm>
            <a:off x="5758518" y="7092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Oval 25">
            <a:extLst>
              <a:ext uri="{FF2B5EF4-FFF2-40B4-BE49-F238E27FC236}">
                <a16:creationId xmlns:a16="http://schemas.microsoft.com/office/drawing/2014/main" id="{91E1F444-FA5E-469C-17AA-0FAD795CC50F}"/>
              </a:ext>
            </a:extLst>
          </p:cNvPr>
          <p:cNvSpPr/>
          <p:nvPr/>
        </p:nvSpPr>
        <p:spPr>
          <a:xfrm>
            <a:off x="8202439" y="708646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68276-4B7D-D29F-0A63-830B502E5BD9}"/>
              </a:ext>
            </a:extLst>
          </p:cNvPr>
          <p:cNvSpPr/>
          <p:nvPr/>
        </p:nvSpPr>
        <p:spPr>
          <a:xfrm>
            <a:off x="190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A0B85859-00DE-76E7-1DF2-06472BFEF91F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E8D01-791D-E534-2704-D7DF3601DBDC}"/>
              </a:ext>
            </a:extLst>
          </p:cNvPr>
          <p:cNvSpPr/>
          <p:nvPr/>
        </p:nvSpPr>
        <p:spPr>
          <a:xfrm>
            <a:off x="381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7CCA2DCA-3A10-403B-EC6E-E603869898B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EE915-1DD8-9002-8FEF-22EDE263997C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04A84D9-F33B-8DE1-1FDC-C2742A40C02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4F3513-DBD4-4308-9ADF-A56BB7B2469B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638563C1-71BD-0F5D-F344-129A52662F69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982F-9AE2-EF9E-F0F9-E195E84D7F7C}"/>
              </a:ext>
            </a:extLst>
          </p:cNvPr>
          <p:cNvSpPr/>
          <p:nvPr/>
        </p:nvSpPr>
        <p:spPr>
          <a:xfrm>
            <a:off x="-571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22BF7B9-006C-6E3F-66A8-722344097353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27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424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425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26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16" name="Group"/>
          <p:cNvGrpSpPr/>
          <p:nvPr/>
        </p:nvGrpSpPr>
        <p:grpSpPr>
          <a:xfrm>
            <a:off x="1526944" y="5704728"/>
            <a:ext cx="7870446" cy="7422130"/>
            <a:chOff x="0" y="0"/>
            <a:chExt cx="7870445" cy="7422129"/>
          </a:xfrm>
        </p:grpSpPr>
        <p:sp>
          <p:nvSpPr>
            <p:cNvPr id="1428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452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429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30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1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2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3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4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5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6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7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8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9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0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1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451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442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443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444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447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445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8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450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448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453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7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542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498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99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0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1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2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3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4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5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6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7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8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9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0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1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2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3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4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5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6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7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8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9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0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1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2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3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4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5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6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7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8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9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0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1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2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3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4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5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6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7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8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9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0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1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612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543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4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5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6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7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8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9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0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1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2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3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4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5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6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7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8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9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0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1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2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3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4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5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6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7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8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9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0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1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2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3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4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5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6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7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8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9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0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1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2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3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4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5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6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7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8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9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0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1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2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3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4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5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6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7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8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9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0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1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2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3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4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5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6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7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8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9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0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1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613" name="RNA SEQ DATA"/>
            <p:cNvSpPr txBox="1"/>
            <p:nvPr/>
          </p:nvSpPr>
          <p:spPr>
            <a:xfrm>
              <a:off x="1228980" y="4743306"/>
              <a:ext cx="2886367" cy="391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RNA SEQ DATA</a:t>
              </a:r>
            </a:p>
          </p:txBody>
        </p:sp>
        <p:sp>
          <p:nvSpPr>
            <p:cNvPr id="1614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15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724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1617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8" name="BIOINFORMATIC ANALYSIS"/>
            <p:cNvSpPr txBox="1"/>
            <p:nvPr/>
          </p:nvSpPr>
          <p:spPr>
            <a:xfrm>
              <a:off x="3197617" y="126730"/>
              <a:ext cx="7041284" cy="458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1723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619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0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1621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1658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622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3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4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5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6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7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8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9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0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1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2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3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4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5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6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7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8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9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0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1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2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3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4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5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6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7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8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9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0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1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2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3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4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5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6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7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1715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1672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1659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0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1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8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1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86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167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7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1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2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3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00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168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8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1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5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6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7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9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14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170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2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4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5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6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7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1716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17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1718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19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1720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1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2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25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6" name="HIGH THROUGHPUT DATA"/>
          <p:cNvSpPr txBox="1"/>
          <p:nvPr/>
        </p:nvSpPr>
        <p:spPr>
          <a:xfrm>
            <a:off x="3064250" y="4705970"/>
            <a:ext cx="5602114" cy="43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1727" name="2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4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2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2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733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4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5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6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7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8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9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43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7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744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5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6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1751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748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174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75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52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1753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1754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1755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1756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67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758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1759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1760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1761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2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5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6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68" name="2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7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lme4: </a:t>
            </a:r>
            <a:r>
              <a:rPr u="sng" dirty="0"/>
              <a:t>https://cran.r-project.org/web/packages/lme4/vignettes/lmer.pdf</a:t>
            </a:r>
            <a:endParaRPr u="sng" dirty="0">
              <a:hlinkClick r:id="rId3"/>
            </a:endParaRP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https://cran.microsoft.com/snapshot/2017-08-01/web/packages/sjPlot/vignettes/sjplmer.html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b="1" dirty="0" err="1"/>
              <a:t>glmmTMB</a:t>
            </a:r>
            <a:r>
              <a:rPr dirty="0"/>
              <a:t>: </a:t>
            </a:r>
            <a:r>
              <a:rPr u="sng" dirty="0"/>
              <a:t>https://cran.r-project.org/web/packages/glmmTMB/index.html</a:t>
            </a:r>
            <a:r>
              <a:rPr dirty="0"/>
              <a:t> </a:t>
            </a:r>
          </a:p>
        </p:txBody>
      </p:sp>
      <p:sp>
        <p:nvSpPr>
          <p:cNvPr id="177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7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177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177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1780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1781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2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3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/>
              <a:t>glmnet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https://cran.r-project.org/web/packages/glmnet/glmnet.pdf</a:t>
            </a:r>
            <a:endParaRPr u="sng" dirty="0">
              <a:hlinkClick r:id="rId8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elasticnet</a:t>
            </a:r>
            <a:r>
              <a:rPr b="1" dirty="0"/>
              <a:t>: </a:t>
            </a:r>
            <a:r>
              <a:rPr u="sng" dirty="0"/>
              <a:t>https://cran.r-project.org/web/packages/elasticnet/elasticnet.pdf</a:t>
            </a:r>
            <a:r>
              <a:rPr dirty="0"/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https://www.datacamp.com/community/tutorials/tutorial-ridge-lasso-elastic-net</a:t>
            </a:r>
            <a:r>
              <a:rPr dirty="0"/>
              <a:t> </a:t>
            </a:r>
          </a:p>
        </p:txBody>
      </p:sp>
      <p:sp>
        <p:nvSpPr>
          <p:cNvPr id="178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survival</a:t>
            </a:r>
            <a:r>
              <a:rPr dirty="0"/>
              <a:t>: </a:t>
            </a:r>
            <a:r>
              <a:rPr u="sng" dirty="0"/>
              <a:t>https://rviews.rstudio.com/2017/09/25/survival-analysis-with-r/</a:t>
            </a:r>
            <a:endParaRPr u="sng" dirty="0">
              <a:hlinkClick r:id="rId9"/>
            </a:endParaRPr>
          </a:p>
          <a:p>
            <a:pPr>
              <a:defRPr sz="1800"/>
            </a:pPr>
            <a:r>
              <a:rPr b="1" dirty="0" err="1"/>
              <a:t>survminer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https://cran.r-project.org/web/packages/survminer/survminer.pdf</a:t>
            </a:r>
            <a:endParaRPr u="sng" dirty="0">
              <a:hlinkClick r:id="rId10"/>
            </a:endParaRPr>
          </a:p>
          <a:p>
            <a:pPr>
              <a:defRPr sz="1800"/>
            </a:pPr>
            <a:r>
              <a:rPr dirty="0"/>
              <a:t>(</a:t>
            </a:r>
            <a:r>
              <a:rPr u="sng" dirty="0"/>
              <a:t>https://rpkgs.datanovia.com/survminer/</a:t>
            </a:r>
            <a:r>
              <a:rPr dirty="0"/>
              <a:t> )</a:t>
            </a:r>
          </a:p>
        </p:txBody>
      </p:sp>
      <p:sp>
        <p:nvSpPr>
          <p:cNvPr id="178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179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178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1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178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Epi:</a:t>
            </a:r>
            <a:r>
              <a:rPr dirty="0"/>
              <a:t> </a:t>
            </a:r>
            <a:r>
              <a:rPr u="sng" dirty="0"/>
              <a:t>https://cran.r-project.org/web/packages/Epi/index.html</a:t>
            </a:r>
            <a:endParaRPr u="sng" dirty="0">
              <a:hlinkClick r:id="rId12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pubh</a:t>
            </a:r>
            <a:r>
              <a:rPr b="1" dirty="0"/>
              <a:t>: </a:t>
            </a: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https://cran.r-project.org/web/packages/incidence/vignettes/customize_plot.html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</p:txBody>
      </p:sp>
      <p:grpSp>
        <p:nvGrpSpPr>
          <p:cNvPr id="179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179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179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" name="24">
            <a:extLst>
              <a:ext uri="{FF2B5EF4-FFF2-40B4-BE49-F238E27FC236}">
                <a16:creationId xmlns:a16="http://schemas.microsoft.com/office/drawing/2014/main" id="{DDCD8DB8-434B-33FC-D815-D9E67142A2B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8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9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0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1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2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3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4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08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1805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1806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07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9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1810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https://statsandr.com/blog/clustering-analysis-k-means-and-hierarchical-clustering-by-hand-and-in-r/</a:t>
            </a:r>
            <a:r>
              <a:rPr dirty="0"/>
              <a:t>  </a:t>
            </a:r>
          </a:p>
        </p:txBody>
      </p:sp>
      <p:sp>
        <p:nvSpPr>
          <p:cNvPr id="1811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1812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1813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1814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5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https://amices.org/mice/</a:t>
            </a:r>
            <a:endParaRPr u="sng" dirty="0">
              <a:hlinkClick r:id="rId3"/>
            </a:endParaRPr>
          </a:p>
          <a:p>
            <a:pPr>
              <a:defRPr sz="1800"/>
            </a:pPr>
            <a:r>
              <a:rPr dirty="0"/>
              <a:t>https://datascienceplus.com/imputing-missing-data-with-r-mice-package/</a:t>
            </a:r>
          </a:p>
        </p:txBody>
      </p:sp>
      <p:sp>
        <p:nvSpPr>
          <p:cNvPr id="1816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1817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1818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https://www.blopig.com/blog/2017/04/a-very-basic-introduction-to-random-forests-using-r/</a:t>
            </a:r>
            <a:r>
              <a:rPr dirty="0"/>
              <a:t> </a:t>
            </a:r>
          </a:p>
        </p:txBody>
      </p:sp>
      <p:sp>
        <p:nvSpPr>
          <p:cNvPr id="1819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0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21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1822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1823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https://www.edureka.co/blog/knn-algorithm-in-r/</a:t>
            </a:r>
            <a:r>
              <a:rPr dirty="0"/>
              <a:t> </a:t>
            </a:r>
          </a:p>
        </p:txBody>
      </p:sp>
      <p:sp>
        <p:nvSpPr>
          <p:cNvPr id="1824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https://keras.rstudio.com/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u="sng" dirty="0"/>
              <a:t>https://tensorflow.rstudio.com/</a:t>
            </a:r>
            <a:r>
              <a:rPr dirty="0"/>
              <a:t>  </a:t>
            </a:r>
          </a:p>
        </p:txBody>
      </p:sp>
      <p:pic>
        <p:nvPicPr>
          <p:cNvPr id="1826" name="McMOhuQ.png" descr="McMOhuQ.png"/>
          <p:cNvPicPr>
            <a:picLocks noChangeAspect="1"/>
          </p:cNvPicPr>
          <p:nvPr/>
        </p:nvPicPr>
        <p:blipFill>
          <a:blip r:embed="rId5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27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https://lgatto.github.io/IntroMachineLearningWithR/an-introduction-to-machine-learning-with-r.html</a:t>
            </a:r>
            <a:r>
              <a:rPr dirty="0"/>
              <a:t> </a:t>
            </a:r>
          </a:p>
        </p:txBody>
      </p:sp>
      <p:pic>
        <p:nvPicPr>
          <p:cNvPr id="1828" name="Image" descr="Image"/>
          <p:cNvPicPr>
            <a:picLocks noChangeAspect="1"/>
          </p:cNvPicPr>
          <p:nvPr/>
        </p:nvPicPr>
        <p:blipFill>
          <a:blip r:embed="rId6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9" name="Image" descr="Image"/>
          <p:cNvPicPr>
            <a:picLocks noChangeAspect="1"/>
          </p:cNvPicPr>
          <p:nvPr/>
        </p:nvPicPr>
        <p:blipFill>
          <a:blip r:embed="rId7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0" name="Image" descr="Image"/>
          <p:cNvPicPr>
            <a:picLocks noChangeAspect="1"/>
          </p:cNvPicPr>
          <p:nvPr/>
        </p:nvPicPr>
        <p:blipFill>
          <a:blip r:embed="rId8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2" name="Image" descr="Image"/>
          <p:cNvPicPr>
            <a:picLocks noChangeAspect="1"/>
          </p:cNvPicPr>
          <p:nvPr/>
        </p:nvPicPr>
        <p:blipFill>
          <a:blip r:embed="rId10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5" name="Image" descr="Image"/>
          <p:cNvPicPr>
            <a:picLocks noChangeAspect="1"/>
          </p:cNvPicPr>
          <p:nvPr/>
        </p:nvPicPr>
        <p:blipFill>
          <a:blip r:embed="rId13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6" name="1*dr3pZsLJg28gKwq0MXp1Mg.png" descr="1*dr3pZsLJg28gKwq0MXp1Mg.png"/>
          <p:cNvPicPr>
            <a:picLocks noChangeAspect="1"/>
          </p:cNvPicPr>
          <p:nvPr/>
        </p:nvPicPr>
        <p:blipFill>
          <a:blip r:embed="rId14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7" name="keras-logo-2018-large-1200.png" descr="keras-logo-2018-large-1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23">
            <a:extLst>
              <a:ext uri="{FF2B5EF4-FFF2-40B4-BE49-F238E27FC236}">
                <a16:creationId xmlns:a16="http://schemas.microsoft.com/office/drawing/2014/main" id="{1F118450-7CCE-F04D-029F-7DE1EAA4AEE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0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4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1845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1846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47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9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0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EasyQC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1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2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1853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EasyStrata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4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55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6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1857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1858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/>
              <a:t>DESeq2, </a:t>
            </a:r>
            <a:r>
              <a:rPr b="1" dirty="0" err="1"/>
              <a:t>limma</a:t>
            </a:r>
            <a:r>
              <a:rPr b="1" dirty="0"/>
              <a:t>, </a:t>
            </a:r>
            <a:r>
              <a:rPr b="1" dirty="0" err="1"/>
              <a:t>EdgeR</a:t>
            </a:r>
            <a:r>
              <a:rPr b="1" dirty="0"/>
              <a:t>, etc.: </a:t>
            </a:r>
            <a:r>
              <a:rPr u="sng" dirty="0"/>
              <a:t>http://www.bioconductor.org/packages/release/BiocViews.html#___RNASeq</a:t>
            </a:r>
            <a:r>
              <a:rPr dirty="0"/>
              <a:t> </a:t>
            </a:r>
          </a:p>
        </p:txBody>
      </p:sp>
      <p:sp>
        <p:nvSpPr>
          <p:cNvPr id="1859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60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61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1862" name="Image" descr="Image"/>
          <p:cNvPicPr>
            <a:picLocks noChangeAspect="1"/>
          </p:cNvPicPr>
          <p:nvPr/>
        </p:nvPicPr>
        <p:blipFill>
          <a:blip r:embed="rId3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3" name="Image" descr="Image"/>
          <p:cNvPicPr>
            <a:picLocks noChangeAspect="1"/>
          </p:cNvPicPr>
          <p:nvPr/>
        </p:nvPicPr>
        <p:blipFill>
          <a:blip r:embed="rId4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4" name="Image" descr="Image"/>
          <p:cNvPicPr>
            <a:picLocks noChangeAspect="1"/>
          </p:cNvPicPr>
          <p:nvPr/>
        </p:nvPicPr>
        <p:blipFill>
          <a:blip r:embed="rId5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5" name="Image" descr="Image"/>
          <p:cNvPicPr>
            <a:picLocks noChangeAspect="1"/>
          </p:cNvPicPr>
          <p:nvPr/>
        </p:nvPicPr>
        <p:blipFill>
          <a:blip r:embed="rId6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6" name="Image" descr="Image"/>
          <p:cNvPicPr>
            <a:picLocks noChangeAspect="1"/>
          </p:cNvPicPr>
          <p:nvPr/>
        </p:nvPicPr>
        <p:blipFill>
          <a:blip r:embed="rId7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7" name="Image" descr="Image"/>
          <p:cNvPicPr>
            <a:picLocks noChangeAspect="1"/>
          </p:cNvPicPr>
          <p:nvPr/>
        </p:nvPicPr>
        <p:blipFill>
          <a:blip r:embed="rId8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8" name="Image" descr="Image"/>
          <p:cNvPicPr>
            <a:picLocks noChangeAspect="1"/>
          </p:cNvPicPr>
          <p:nvPr/>
        </p:nvPicPr>
        <p:blipFill>
          <a:blip r:embed="rId9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9" name="Image" descr="Image"/>
          <p:cNvPicPr>
            <a:picLocks noChangeAspect="1"/>
          </p:cNvPicPr>
          <p:nvPr/>
        </p:nvPicPr>
        <p:blipFill>
          <a:blip r:embed="rId10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71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1872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873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874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http://www.bioconductor.org/packages/release/BiocViews.html</a:t>
            </a:r>
            <a:r>
              <a:rPr dirty="0"/>
              <a:t> </a:t>
            </a:r>
          </a:p>
        </p:txBody>
      </p:sp>
      <p:sp>
        <p:nvSpPr>
          <p:cNvPr id="2" name="23">
            <a:extLst>
              <a:ext uri="{FF2B5EF4-FFF2-40B4-BE49-F238E27FC236}">
                <a16:creationId xmlns:a16="http://schemas.microsoft.com/office/drawing/2014/main" id="{DA1602AB-7660-BF87-1BF9-6214F14D860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80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1877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1878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79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81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1882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1883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1884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1885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1886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7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8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9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0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1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2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3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4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5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6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7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8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9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0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1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1903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04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05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https://github.com/briandconnelly/pushoverr</a:t>
            </a:r>
            <a:r>
              <a:rPr dirty="0"/>
              <a:t> </a:t>
            </a:r>
          </a:p>
        </p:txBody>
      </p:sp>
      <p:pic>
        <p:nvPicPr>
          <p:cNvPr id="1906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7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https://mc-stan.org/users/interfaces/rstan</a:t>
            </a:r>
            <a:r>
              <a:rPr dirty="0"/>
              <a:t> </a:t>
            </a:r>
          </a:p>
        </p:txBody>
      </p:sp>
      <p:sp>
        <p:nvSpPr>
          <p:cNvPr id="1908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/>
              <a:t>https://keras.rstudio.com/</a:t>
            </a:r>
            <a:endParaRPr u="sng" dirty="0">
              <a:hlinkClick r:id="rId10"/>
            </a:endParaRPr>
          </a:p>
          <a:p>
            <a:pPr algn="ctr">
              <a:defRPr sz="1800"/>
            </a:pPr>
            <a:r>
              <a:rPr u="sng" dirty="0"/>
              <a:t>https://tensorflow.rstudio.com/</a:t>
            </a:r>
            <a:r>
              <a:rPr dirty="0"/>
              <a:t> </a:t>
            </a:r>
          </a:p>
        </p:txBody>
      </p:sp>
      <p:sp>
        <p:nvSpPr>
          <p:cNvPr id="1909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https://plotly-r.com/d-charts.html</a:t>
            </a:r>
            <a:r>
              <a:rPr dirty="0"/>
              <a:t> </a:t>
            </a:r>
          </a:p>
        </p:txBody>
      </p:sp>
      <p:sp>
        <p:nvSpPr>
          <p:cNvPr id="1910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1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1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2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3" name="view_follow.gif" descr="view_follow.gif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4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5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6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7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8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9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https://gganimate.com/articles/gganimate.html</a:t>
            </a:r>
            <a:r>
              <a:rPr dirty="0"/>
              <a:t> </a:t>
            </a:r>
          </a:p>
        </p:txBody>
      </p:sp>
      <p:sp>
        <p:nvSpPr>
          <p:cNvPr id="1920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https://shiny.rstudio.com/</a:t>
            </a:r>
            <a:r>
              <a:rPr dirty="0"/>
              <a:t> </a:t>
            </a:r>
          </a:p>
        </p:txBody>
      </p:sp>
      <p:pic>
        <p:nvPicPr>
          <p:cNvPr id="1921" name="McMOhuQ.png" descr="McMOhuQ.png"/>
          <p:cNvPicPr>
            <a:picLocks noChangeAspect="1"/>
          </p:cNvPicPr>
          <p:nvPr/>
        </p:nvPicPr>
        <p:blipFill>
          <a:blip r:embed="rId13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2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7" name="This keynote presentation was created by Thilde Terkelsen, Data Scientist, Center for Health Data Science, SUND, KU.…"/>
          <p:cNvSpPr txBox="1"/>
          <p:nvPr/>
        </p:nvSpPr>
        <p:spPr>
          <a:xfrm>
            <a:off x="15266520" y="12512245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keynote presentation was created by </a:t>
            </a:r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r>
              <a:rPr dirty="0"/>
              <a:t>, Data Scientist, Center for Health Data Science, SUND, KU.</a:t>
            </a:r>
          </a:p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1936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1934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1929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0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1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2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3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1935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85750" y="3763680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2099237" y="5583904"/>
            <a:ext cx="333098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1</a:t>
            </a:r>
            <a:r>
              <a:rPr lang="en-US" dirty="0"/>
              <a:t>: Holst aud.</a:t>
            </a:r>
            <a:endParaRPr dirty="0"/>
          </a:p>
        </p:txBody>
      </p:sp>
      <p:sp>
        <p:nvSpPr>
          <p:cNvPr id="372" name="DAY 2"/>
          <p:cNvSpPr txBox="1"/>
          <p:nvPr/>
        </p:nvSpPr>
        <p:spPr>
          <a:xfrm>
            <a:off x="12103512" y="5583904"/>
            <a:ext cx="392890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2</a:t>
            </a:r>
            <a:r>
              <a:rPr lang="en-US" dirty="0"/>
              <a:t>: </a:t>
            </a:r>
            <a:r>
              <a:rPr lang="en-US" dirty="0" err="1"/>
              <a:t>Haderup</a:t>
            </a:r>
            <a:r>
              <a:rPr lang="en-US" dirty="0"/>
              <a:t> aud.</a:t>
            </a:r>
            <a:endParaRPr dirty="0"/>
          </a:p>
        </p:txBody>
      </p:sp>
      <p:sp>
        <p:nvSpPr>
          <p:cNvPr id="373" name="DATES: 11-10 &amp; 12-10, 2022"/>
          <p:cNvSpPr txBox="1"/>
          <p:nvPr/>
        </p:nvSpPr>
        <p:spPr>
          <a:xfrm>
            <a:off x="1925747" y="4240316"/>
            <a:ext cx="5142380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DATES: </a:t>
            </a:r>
            <a:r>
              <a:rPr lang="en-US" b="0" dirty="0"/>
              <a:t>15-03</a:t>
            </a:r>
            <a:r>
              <a:rPr b="0" dirty="0"/>
              <a:t> &amp; 1</a:t>
            </a:r>
            <a:r>
              <a:rPr lang="en-US" b="0" dirty="0"/>
              <a:t>6</a:t>
            </a:r>
            <a:r>
              <a:rPr b="0" dirty="0"/>
              <a:t>-</a:t>
            </a:r>
            <a:r>
              <a:rPr lang="en-US" b="0" dirty="0"/>
              <a:t>03</a:t>
            </a:r>
            <a:r>
              <a:rPr b="0" dirty="0"/>
              <a:t>, 202</a:t>
            </a:r>
            <a:r>
              <a:rPr lang="da-DK" b="0" dirty="0"/>
              <a:t>3</a:t>
            </a:r>
            <a:endParaRPr b="0" dirty="0"/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749253"/>
            <a:ext cx="6062503" cy="564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</a:t>
            </a:r>
            <a:r>
              <a:rPr dirty="0"/>
              <a:t>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dirty="0" err="1"/>
              <a:t>Tidyverse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3</a:t>
            </a:r>
            <a:r>
              <a:rPr dirty="0"/>
              <a:t>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</a:t>
            </a:r>
            <a:r>
              <a:rPr dirty="0"/>
              <a:t>5 - </a:t>
            </a:r>
            <a:r>
              <a:rPr lang="en-US" dirty="0" err="1"/>
              <a:t>Rmarkdown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</a:t>
            </a:r>
            <a:r>
              <a:rPr dirty="0"/>
              <a:t> - </a:t>
            </a:r>
            <a:r>
              <a:rPr lang="en-US" dirty="0" err="1"/>
              <a:t>Rmarkdown</a:t>
            </a:r>
            <a:r>
              <a:rPr dirty="0"/>
              <a:t> Exercise</a:t>
            </a:r>
            <a:endParaRPr lang="en-US"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15:45 - Q&amp;A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</a:t>
            </a:r>
            <a:r>
              <a:rPr lang="en-US" dirty="0"/>
              <a:t>00</a:t>
            </a:r>
            <a:r>
              <a:rPr dirty="0"/>
              <a:t> - See you tomorrow</a:t>
            </a:r>
          </a:p>
        </p:txBody>
      </p:sp>
      <p:sp>
        <p:nvSpPr>
          <p:cNvPr id="376" name="08:45 - Coffee…"/>
          <p:cNvSpPr txBox="1"/>
          <p:nvPr/>
        </p:nvSpPr>
        <p:spPr>
          <a:xfrm>
            <a:off x="12154947" y="6749253"/>
            <a:ext cx="7771304" cy="518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</a:t>
            </a:r>
            <a:r>
              <a:rPr lang="en-US" dirty="0"/>
              <a:t>30</a:t>
            </a:r>
            <a:r>
              <a:rPr dirty="0"/>
              <a:t>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</a:t>
            </a:r>
            <a:r>
              <a:rPr lang="en-US" dirty="0" err="1"/>
              <a:t>ggplot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lang="en-US" dirty="0" err="1"/>
              <a:t>ggplot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45</a:t>
            </a:r>
            <a:r>
              <a:rPr dirty="0"/>
              <a:t>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r>
              <a:rPr dirty="0"/>
              <a:t>:00 -</a:t>
            </a:r>
            <a:r>
              <a:rPr lang="en-US" dirty="0"/>
              <a:t> Lunch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r>
              <a:rPr dirty="0"/>
              <a:t>:</a:t>
            </a:r>
            <a:r>
              <a:rPr lang="en-US" dirty="0"/>
              <a:t>30</a:t>
            </a:r>
            <a:r>
              <a:rPr dirty="0"/>
              <a:t>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45</a:t>
            </a:r>
            <a:r>
              <a:rPr dirty="0"/>
              <a:t> - </a:t>
            </a:r>
            <a:r>
              <a:rPr lang="en-US" dirty="0"/>
              <a:t>Other cool things in R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 </a:t>
            </a:r>
            <a:r>
              <a:rPr lang="da-DK" dirty="0"/>
              <a:t>- </a:t>
            </a:r>
            <a:r>
              <a:rPr lang="en-US" dirty="0"/>
              <a:t>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Wrap up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3747</Words>
  <Application>Microsoft Office PowerPoint</Application>
  <PresentationFormat>Custom</PresentationFormat>
  <Paragraphs>728</Paragraphs>
  <Slides>46</Slides>
  <Notes>46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Tahoma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Henrike Zschach</cp:lastModifiedBy>
  <cp:revision>4</cp:revision>
  <dcterms:modified xsi:type="dcterms:W3CDTF">2023-03-13T15:21:03Z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2023-03-13T14:27:18Z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2ddaac02-20ad-49b6-88bd-91ed5afb6240</vt:lpwstr>
  </property>
  <property fmtid="{D5CDD505-2E9C-101B-9397-08002B2CF9AE}" pid="8" name="MSIP_Label_6a2630e2-1ac5-455e-8217-0156b1936a76_ContentBits">
    <vt:lpwstr>0</vt:lpwstr>
  </property>
</Properties>
</file>